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 type="screen16x9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4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104864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64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7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7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 0"/>
          <p:cNvSpPr txBox="1"/>
          <p:nvPr/>
        </p:nvSpPr>
        <p:spPr>
          <a:xfrm>
            <a:off x="914250" y="2686350"/>
            <a:ext cx="10363200" cy="1907771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Flask_project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Веб-приложение для управления пользователями и публикациями.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А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в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т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о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ы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: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Л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е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б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едев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Г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леб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,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Пежемский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К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и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рилл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,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Попов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А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т</a:t>
            </a:r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ём</a:t>
            </a: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490" y="0"/>
            <a:ext cx="5953869" cy="6858000"/>
          </a:xfrm>
          <a:prstGeom prst="rect">
            <a:avLst/>
          </a:prstGeom>
        </p:spPr>
      </p:pic>
      <p:pic>
        <p:nvPicPr>
          <p:cNvPr id="209715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0" name="Text 0"/>
          <p:cNvSpPr txBox="1"/>
          <p:nvPr/>
        </p:nvSpPr>
        <p:spPr>
          <a:xfrm>
            <a:off x="277465" y="4433850"/>
            <a:ext cx="5835600" cy="4311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Цель проекта — разработка веб-приложения на Flask для регистрации, управления публикациями и демонстрации ключевых технологий Flask, включая работу с базой данных.</a:t>
            </a:r>
            <a:endParaRPr lang="en-US" sz="1600" dirty="0"/>
          </a:p>
        </p:txBody>
      </p:sp>
      <p:sp>
        <p:nvSpPr>
          <p:cNvPr id="1048581" name="Text 1"/>
          <p:cNvSpPr txBox="1"/>
          <p:nvPr/>
        </p:nvSpPr>
        <p:spPr>
          <a:xfrm>
            <a:off x="277465" y="1261000"/>
            <a:ext cx="5835600" cy="14853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Постановка задач проекта</a:t>
            </a:r>
            <a:endParaRPr lang="en-US" sz="3200" dirty="0"/>
          </a:p>
        </p:txBody>
      </p:sp>
      <p:sp>
        <p:nvSpPr>
          <p:cNvPr id="1048582" name="Text 2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" y="150218"/>
            <a:ext cx="5361003" cy="6558742"/>
          </a:xfrm>
          <a:prstGeom prst="rect">
            <a:avLst/>
          </a:prstGeom>
        </p:spPr>
      </p:pic>
      <p:pic>
        <p:nvPicPr>
          <p:cNvPr id="209715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6" name="Text 0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</a:t>
            </a:r>
            <a:endParaRPr lang="en-US" sz="2300" dirty="0"/>
          </a:p>
        </p:txBody>
      </p:sp>
      <p:sp>
        <p:nvSpPr>
          <p:cNvPr id="1048587" name="Text 1"/>
          <p:cNvSpPr txBox="1"/>
          <p:nvPr/>
        </p:nvSpPr>
        <p:spPr>
          <a:xfrm>
            <a:off x="5682475" y="1114926"/>
            <a:ext cx="6145763" cy="4139738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Структура приложения</a:t>
            </a: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Модели данных и маршруты</a:t>
            </a:r>
            <a:r>
              <a:rPr lang="en-US" sz="13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Приложение использует модели данных для хранения информации о пользователях и публикациях. Маршруты обеспечивают управление аутентификацией, отображение данных и навигацию.</a:t>
            </a:r>
            <a:r>
              <a:rPr lang="en-US" sz="27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0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Шаблоны и динамическое отображение</a:t>
            </a:r>
            <a:r>
              <a:rPr lang="en-US" sz="13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Для фронтенда используются Bootstrap и Jinja2, что позволяет динамически отображать данные в удобных HTML-формах, стилизованных для улучшения пользовательского опыта.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5" y="137160"/>
            <a:ext cx="4873466" cy="6583680"/>
          </a:xfrm>
          <a:prstGeom prst="rect">
            <a:avLst/>
          </a:prstGeom>
        </p:spPr>
      </p:pic>
      <p:pic>
        <p:nvPicPr>
          <p:cNvPr id="209716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1" name="Text 0"/>
          <p:cNvSpPr txBox="1"/>
          <p:nvPr/>
        </p:nvSpPr>
        <p:spPr>
          <a:xfrm>
            <a:off x="5567331" y="1278567"/>
            <a:ext cx="6432000" cy="6279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Используемые технологии</a:t>
            </a:r>
            <a:endParaRPr lang="en-US" sz="3200" dirty="0"/>
          </a:p>
        </p:txBody>
      </p:sp>
      <p:sp>
        <p:nvSpPr>
          <p:cNvPr id="1048592" name="Text 1"/>
          <p:cNvSpPr txBox="1"/>
          <p:nvPr/>
        </p:nvSpPr>
        <p:spPr>
          <a:xfrm>
            <a:off x="5570836" y="2185509"/>
            <a:ext cx="6107047" cy="1903152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Flask отвечает за маршрутизацию и обработку запросов. Flask-SQLAlchemy интегрирует ORM для работы с базами данных, обеспечивая гибкость в управлении данными.</a:t>
            </a:r>
            <a:endParaRPr lang="en-US" sz="1600" dirty="0"/>
          </a:p>
        </p:txBody>
      </p:sp>
      <p:sp>
        <p:nvSpPr>
          <p:cNvPr id="1048593" name="Text 2"/>
          <p:cNvSpPr txBox="1"/>
          <p:nvPr/>
        </p:nvSpPr>
        <p:spPr>
          <a:xfrm>
            <a:off x="5570836" y="3859655"/>
            <a:ext cx="6107047" cy="1903152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Flask-Login обеспечивает безопасную аутентификацию, а Flask-WTF облегчает создание и валидацию форм, создавая удобные в использовании интерфейсы.</a:t>
            </a:r>
            <a:endParaRPr lang="en-US" sz="1600" dirty="0"/>
          </a:p>
        </p:txBody>
      </p:sp>
      <p:sp>
        <p:nvSpPr>
          <p:cNvPr id="1048594" name="Text 3"/>
          <p:cNvSpPr txBox="1"/>
          <p:nvPr/>
        </p:nvSpPr>
        <p:spPr>
          <a:xfrm>
            <a:off x="1155920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</a:t>
            </a:r>
            <a:endParaRPr lang="en-US" sz="2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7" y="2531063"/>
            <a:ext cx="502200" cy="446400"/>
          </a:xfrm>
          <a:prstGeom prst="rect">
            <a:avLst/>
          </a:prstGeom>
        </p:spPr>
      </p:pic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02" y="2511713"/>
            <a:ext cx="424462" cy="485100"/>
          </a:xfrm>
          <a:prstGeom prst="rect">
            <a:avLst/>
          </a:prstGeom>
        </p:spPr>
      </p:pic>
      <p:pic>
        <p:nvPicPr>
          <p:cNvPr id="209716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209716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1048598" name="Text 0"/>
          <p:cNvSpPr txBox="1"/>
          <p:nvPr/>
        </p:nvSpPr>
        <p:spPr>
          <a:xfrm>
            <a:off x="1379075" y="26003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Чистая архитектура</a:t>
            </a:r>
            <a:endParaRPr lang="en-US" sz="1800" dirty="0"/>
          </a:p>
        </p:txBody>
      </p:sp>
      <p:sp>
        <p:nvSpPr>
          <p:cNvPr id="1048599" name="Text 1"/>
          <p:cNvSpPr txBox="1"/>
          <p:nvPr/>
        </p:nvSpPr>
        <p:spPr>
          <a:xfrm>
            <a:off x="693428" y="3223257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Код организован с разделением логики на модели, маршруты и шаблоны, что улучшает поддержку и расширяемость.</a:t>
            </a:r>
            <a:endParaRPr lang="en-US" sz="1400" dirty="0"/>
          </a:p>
        </p:txBody>
      </p:sp>
      <p:sp>
        <p:nvSpPr>
          <p:cNvPr id="1048600" name="Text 2"/>
          <p:cNvSpPr txBox="1"/>
          <p:nvPr/>
        </p:nvSpPr>
        <p:spPr>
          <a:xfrm>
            <a:off x="7017527" y="26003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Безопасность</a:t>
            </a:r>
            <a:endParaRPr lang="en-US" sz="1800" dirty="0"/>
          </a:p>
        </p:txBody>
      </p:sp>
      <p:sp>
        <p:nvSpPr>
          <p:cNvPr id="1048601" name="Text 3"/>
          <p:cNvSpPr txBox="1"/>
          <p:nvPr/>
        </p:nvSpPr>
        <p:spPr>
          <a:xfrm>
            <a:off x="6331895" y="3223257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Использование защиты паролей через их хеширование гарантирует безопасность пользовательских данных.</a:t>
            </a:r>
            <a:endParaRPr lang="en-US" sz="1400" dirty="0"/>
          </a:p>
        </p:txBody>
      </p:sp>
      <p:sp>
        <p:nvSpPr>
          <p:cNvPr id="1048602" name="Text 4"/>
          <p:cNvSpPr txBox="1"/>
          <p:nvPr/>
        </p:nvSpPr>
        <p:spPr>
          <a:xfrm>
            <a:off x="1379075" y="48424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База данных</a:t>
            </a:r>
            <a:endParaRPr lang="en-US" sz="1800" dirty="0"/>
          </a:p>
        </p:txBody>
      </p:sp>
      <p:sp>
        <p:nvSpPr>
          <p:cNvPr id="1048603" name="Text 5"/>
          <p:cNvSpPr txBox="1"/>
          <p:nvPr/>
        </p:nvSpPr>
        <p:spPr>
          <a:xfrm>
            <a:off x="693427" y="5469769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SQLite используется как простая в настройке база данных, а Flask-Migrate упрощает обработку миграций.</a:t>
            </a:r>
            <a:endParaRPr lang="en-US" sz="1400" dirty="0"/>
          </a:p>
        </p:txBody>
      </p:sp>
      <p:sp>
        <p:nvSpPr>
          <p:cNvPr id="1048604" name="Text 6"/>
          <p:cNvSpPr txBox="1"/>
          <p:nvPr/>
        </p:nvSpPr>
        <p:spPr>
          <a:xfrm>
            <a:off x="7017527" y="48424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800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Поддержка шаблонов</a:t>
            </a:r>
            <a:endParaRPr lang="en-US" sz="1800" dirty="0"/>
          </a:p>
        </p:txBody>
      </p:sp>
      <p:sp>
        <p:nvSpPr>
          <p:cNvPr id="1048605" name="Text 7"/>
          <p:cNvSpPr txBox="1"/>
          <p:nvPr/>
        </p:nvSpPr>
        <p:spPr>
          <a:xfrm>
            <a:off x="6331894" y="5469769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Jinja2 и Bootstrap обеспечивают поддержку современных шаблонов и привлекательный интерфейс.</a:t>
            </a:r>
            <a:endParaRPr lang="en-US" sz="1400" dirty="0"/>
          </a:p>
        </p:txBody>
      </p:sp>
      <p:sp>
        <p:nvSpPr>
          <p:cNvPr id="1048606" name="Text 8"/>
          <p:cNvSpPr txBox="1"/>
          <p:nvPr/>
        </p:nvSpPr>
        <p:spPr>
          <a:xfrm>
            <a:off x="11558958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</a:t>
            </a:r>
            <a:endParaRPr lang="en-US" sz="2300" dirty="0"/>
          </a:p>
        </p:txBody>
      </p:sp>
      <p:sp>
        <p:nvSpPr>
          <p:cNvPr id="1048607" name="Text 9"/>
          <p:cNvSpPr txBox="1"/>
          <p:nvPr/>
        </p:nvSpPr>
        <p:spPr>
          <a:xfrm>
            <a:off x="565500" y="559250"/>
            <a:ext cx="11061000" cy="6279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Архитектурные особенности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98" y="1995800"/>
            <a:ext cx="6486754" cy="4248300"/>
          </a:xfrm>
          <a:prstGeom prst="rect">
            <a:avLst/>
          </a:prstGeom>
        </p:spPr>
      </p:pic>
      <p:sp>
        <p:nvSpPr>
          <p:cNvPr id="1048611" name="Text 0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6</a:t>
            </a:r>
            <a:endParaRPr lang="en-US" sz="2300" dirty="0"/>
          </a:p>
        </p:txBody>
      </p:sp>
      <p:sp>
        <p:nvSpPr>
          <p:cNvPr id="1048612" name="Text 1"/>
          <p:cNvSpPr txBox="1"/>
          <p:nvPr/>
        </p:nvSpPr>
        <p:spPr>
          <a:xfrm>
            <a:off x="461400" y="3035750"/>
            <a:ext cx="4634100" cy="2168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Регистрация и вход пользователя поддерживаются Flask-Login для надежного управления сессиями.</a:t>
            </a:r>
            <a:r>
              <a:rPr lang="en-US" sz="31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31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Процесс демонстрирует эффективную интеграцию с серверной частью для безопасного доступа.</a:t>
            </a:r>
            <a:endParaRPr lang="en-US" sz="1600" dirty="0"/>
          </a:p>
        </p:txBody>
      </p:sp>
      <p:sp>
        <p:nvSpPr>
          <p:cNvPr id="1048613" name="Text 2"/>
          <p:cNvSpPr txBox="1"/>
          <p:nvPr/>
        </p:nvSpPr>
        <p:spPr>
          <a:xfrm>
            <a:off x="5541167" y="6420933"/>
            <a:ext cx="6488400" cy="1848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marL="0" indent="0" algn="r">
              <a:buNone/>
            </a:pPr>
            <a:r>
              <a:rPr lang="en-US" sz="1200" i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Симулированные данные на основе процесса аутентификации.</a:t>
            </a:r>
            <a:endParaRPr lang="en-US" sz="1200" dirty="0"/>
          </a:p>
        </p:txBody>
      </p:sp>
      <p:sp>
        <p:nvSpPr>
          <p:cNvPr id="1048614" name="Text 3"/>
          <p:cNvSpPr txBox="1"/>
          <p:nvPr/>
        </p:nvSpPr>
        <p:spPr>
          <a:xfrm>
            <a:off x="367592" y="444575"/>
            <a:ext cx="11456700" cy="6201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Процесс регистрации и аутентификации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18" name="Text 0"/>
          <p:cNvSpPr txBox="1"/>
          <p:nvPr/>
        </p:nvSpPr>
        <p:spPr>
          <a:xfrm>
            <a:off x="6896496" y="2857252"/>
            <a:ext cx="3806700" cy="600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just">
              <a:buNone/>
            </a:pPr>
            <a:endParaRPr lang="en-US" dirty="0"/>
          </a:p>
        </p:txBody>
      </p:sp>
      <p:sp>
        <p:nvSpPr>
          <p:cNvPr id="1048619" name="Text 1"/>
          <p:cNvSpPr txBox="1"/>
          <p:nvPr/>
        </p:nvSpPr>
        <p:spPr>
          <a:xfrm>
            <a:off x="593525" y="1222350"/>
            <a:ext cx="11004900" cy="6771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Функциональность CRUD</a:t>
            </a:r>
            <a:endParaRPr lang="en-US" sz="3200" dirty="0"/>
          </a:p>
        </p:txBody>
      </p:sp>
      <p:sp>
        <p:nvSpPr>
          <p:cNvPr id="1048620" name="Text 2"/>
          <p:cNvSpPr txBox="1"/>
          <p:nvPr/>
        </p:nvSpPr>
        <p:spPr>
          <a:xfrm>
            <a:off x="589875" y="2955038"/>
            <a:ext cx="3339600" cy="4311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Создание публикаций доступно зарегистрированным пользователям, позволяя поделиться информацией с сообществом.</a:t>
            </a:r>
            <a:endParaRPr lang="en-US" sz="1600" dirty="0"/>
          </a:p>
        </p:txBody>
      </p:sp>
      <p:sp>
        <p:nvSpPr>
          <p:cNvPr id="1048621" name="Text 3"/>
          <p:cNvSpPr txBox="1"/>
          <p:nvPr/>
        </p:nvSpPr>
        <p:spPr>
          <a:xfrm>
            <a:off x="4207675" y="2955038"/>
            <a:ext cx="3862200" cy="19086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Редактирование публикаций позволяет вносить изменения, сохранять их актуальными и правильными.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en-US" sz="1600" dirty="0"/>
          </a:p>
        </p:txBody>
      </p:sp>
      <p:sp>
        <p:nvSpPr>
          <p:cNvPr id="1048622" name="Text 4"/>
          <p:cNvSpPr txBox="1"/>
          <p:nvPr/>
        </p:nvSpPr>
        <p:spPr>
          <a:xfrm>
            <a:off x="8258825" y="2955038"/>
            <a:ext cx="3339600" cy="1662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Удаление обеспечивает управление контентом, обеспечивая бдительность и актуальность всех данных.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endParaRPr lang="en-US" sz="1600" dirty="0"/>
          </a:p>
        </p:txBody>
      </p:sp>
      <p:sp>
        <p:nvSpPr>
          <p:cNvPr id="1048623" name="Text 5"/>
          <p:cNvSpPr txBox="1"/>
          <p:nvPr/>
        </p:nvSpPr>
        <p:spPr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7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609" y="468600"/>
            <a:ext cx="4686722" cy="5910349"/>
          </a:xfrm>
          <a:prstGeom prst="rect">
            <a:avLst/>
          </a:prstGeom>
        </p:spPr>
      </p:pic>
      <p:pic>
        <p:nvPicPr>
          <p:cNvPr id="209717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27" name="Text 0"/>
          <p:cNvSpPr txBox="1"/>
          <p:nvPr/>
        </p:nvSpPr>
        <p:spPr>
          <a:xfrm>
            <a:off x="1202425" y="1372975"/>
            <a:ext cx="5561045" cy="735676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32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Возможности для доработки</a:t>
            </a:r>
            <a:endParaRPr lang="en-US" sz="3200" dirty="0"/>
          </a:p>
        </p:txBody>
      </p:sp>
      <p:sp>
        <p:nvSpPr>
          <p:cNvPr id="1048628" name="Text 1"/>
          <p:cNvSpPr txBox="1"/>
          <p:nvPr/>
        </p:nvSpPr>
        <p:spPr>
          <a:xfrm>
            <a:off x="11472115" y="6470722"/>
            <a:ext cx="422988" cy="3491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</a:pPr>
            <a:r>
              <a:rPr lang="en-US" sz="2300" b="1" dirty="0">
                <a:solidFill>
                  <a:srgbClr val="D9D9D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8</a:t>
            </a:r>
            <a:endParaRPr lang="en-US" sz="2300" dirty="0"/>
          </a:p>
        </p:txBody>
      </p:sp>
      <p:sp>
        <p:nvSpPr>
          <p:cNvPr id="1048629" name="Text 2"/>
          <p:cNvSpPr txBox="1"/>
          <p:nvPr/>
        </p:nvSpPr>
        <p:spPr>
          <a:xfrm>
            <a:off x="1250861" y="4727929"/>
            <a:ext cx="5536163" cy="573578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Перенос на PostgreSQL обеспечит бóльшую надежность данных. REST API улучшит интеграцию с другими сервисами и упростит расширение функционала.</a:t>
            </a:r>
            <a:endParaRPr lang="en-US" sz="1600" dirty="0"/>
          </a:p>
        </p:txBody>
      </p:sp>
      <p:sp>
        <p:nvSpPr>
          <p:cNvPr id="1048630" name="Text 3"/>
          <p:cNvSpPr txBox="1"/>
          <p:nvPr/>
        </p:nvSpPr>
        <p:spPr>
          <a:xfrm>
            <a:off x="1250861" y="3252998"/>
            <a:ext cx="5511282" cy="561109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Добавление функции комментариев и лайков повысит интерактивность и вовлеченность пользователей. Это позволит создать более живое сообщество вокруг приложения.</a:t>
            </a:r>
            <a:endParaRPr lang="en-US" sz="1600" dirty="0"/>
          </a:p>
        </p:txBody>
      </p:sp>
      <p:sp>
        <p:nvSpPr>
          <p:cNvPr id="1048631" name="Text 4"/>
          <p:cNvSpPr txBox="1"/>
          <p:nvPr/>
        </p:nvSpPr>
        <p:spPr>
          <a:xfrm>
            <a:off x="576814" y="3250176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2800" dirty="0"/>
          </a:p>
        </p:txBody>
      </p:sp>
      <p:sp>
        <p:nvSpPr>
          <p:cNvPr id="1048632" name="Text 5"/>
          <p:cNvSpPr txBox="1"/>
          <p:nvPr/>
        </p:nvSpPr>
        <p:spPr>
          <a:xfrm>
            <a:off x="576814" y="4725101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2800" b="1" dirty="0">
                <a:solidFill>
                  <a:srgbClr val="2A3E5C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ext 0"/>
          <p:cNvSpPr txBox="1"/>
          <p:nvPr/>
        </p:nvSpPr>
        <p:spPr>
          <a:xfrm>
            <a:off x="754825" y="2567100"/>
            <a:ext cx="9940500" cy="1723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</a:pP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Путь к совершенству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
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Проект успешно интегрирует Flask с аутентификацией и CRUD, создавая основу для расширения и улучшения.</a:t>
            </a:r>
            <a:endParaRPr 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2605</Words>
  <Application>WPS Presentation</Application>
  <PresentationFormat/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Arial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kiril</cp:lastModifiedBy>
  <cp:revision>1</cp:revision>
  <dcterms:created xsi:type="dcterms:W3CDTF">2025-05-15T16:50:09Z</dcterms:created>
  <dcterms:modified xsi:type="dcterms:W3CDTF">2025-05-15T16:50:09Z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6E13D7DD80294CFFA5E842D10525EC15_13</vt:lpwstr>
  </property>
  <property fmtid="{D5CDD505-2E9C-101B-9397-08002B2CF9AE}" pid="3" name="KSOProductBuildVer">
    <vt:lpwstr>1049-12.2.0.21179</vt:lpwstr>
  </property>
</Properties>
</file>